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86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2" r:id="rId28"/>
    <p:sldId id="283" r:id="rId29"/>
    <p:sldId id="281" r:id="rId30"/>
    <p:sldId id="284" r:id="rId31"/>
    <p:sldId id="26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9" autoAdjust="0"/>
    <p:restoredTop sz="94660"/>
  </p:normalViewPr>
  <p:slideViewPr>
    <p:cSldViewPr>
      <p:cViewPr varScale="1">
        <p:scale>
          <a:sx n="56" d="100"/>
          <a:sy n="56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0663-CFAF-4D6E-8FAE-FBE2AA403E0C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A66A3-0CA5-4F2E-A778-FB36A2E4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governor.pa.gov/Pages/default.aspx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attorneygeneral.gov/WorkArea/linkit.aspx?LinkIdentifier=id&amp;ItemID=6794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hyperlink" Target="http://www.paauditor.gov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pacourts.us/courts/supreme-court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://www.casey.senate.gov/" TargetMode="External"/><Relationship Id="rId7" Type="http://schemas.openxmlformats.org/officeDocument/2006/relationships/hyperlink" Target="http://www.toomey.senate.gov/" TargetMode="External"/><Relationship Id="rId2" Type="http://schemas.openxmlformats.org/officeDocument/2006/relationships/hyperlink" Target="https://www.govtrack.us/congress/members/P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hyperlink" Target="http://murphy.house.gov/" TargetMode="Externa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shingtoncourts.us/pages/home.aspx" TargetMode="External"/><Relationship Id="rId3" Type="http://schemas.openxmlformats.org/officeDocument/2006/relationships/hyperlink" Target="http://www.patreasury.gov/" TargetMode="External"/><Relationship Id="rId7" Type="http://schemas.openxmlformats.org/officeDocument/2006/relationships/hyperlink" Target="http://www.pacapitol.com/Main.html" TargetMode="External"/><Relationship Id="rId2" Type="http://schemas.openxmlformats.org/officeDocument/2006/relationships/hyperlink" Target="http://www.legis.state.pa.us/cfdocs/legis/home/findyourlegislator/index.cfm?CFID=119360139&amp;CFTOKEN=955559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rphy.house.gov/" TargetMode="External"/><Relationship Id="rId5" Type="http://schemas.openxmlformats.org/officeDocument/2006/relationships/hyperlink" Target="http://www.casey.senate.gov/" TargetMode="External"/><Relationship Id="rId4" Type="http://schemas.openxmlformats.org/officeDocument/2006/relationships/hyperlink" Target="http://www.auditorgen.state.pa.u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votebowen.files.wordpress.com/2010/04/constitution-we-the-peopl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q=pennsylvania+senate&amp;um=1&amp;hl=en&amp;biw=1600&amp;bih=703&amp;tbm=isch&amp;tbnid=JJ-lcVEfCd7YLM:&amp;imgrefurl=http://www.legis.state.pa.us/WU01/VC/visitor_info/blue/senate.htm&amp;docid=-AXtU1sao7rs9M&amp;imgurl=http://www.legis.state.pa.us/WU01/VC/visitor_info/blue/images/schamber.jpg&amp;w=390&amp;h=383&amp;ei=26FmT6eUCoPs0gHYgsiiCA&amp;zoom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legis.state.pa.us/cfdocs/legis/home/member_information/house_bio.cfm?id=1165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hyperlink" Target="http://www.legis.state.pa.us/cfdocs/legis/home/member_information/senate_bio.cfm?id=1698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home.messiah.edu/~js1545/capitol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Pennsylvania         Government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</a:t>
            </a:r>
            <a:r>
              <a:rPr lang="en-US" dirty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appens when a bill is passed?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When a bill is passed by both parts of the General Assembly, then the Governor can….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Sign the Bill into law</a:t>
            </a:r>
          </a:p>
          <a:p>
            <a:pPr lvl="1">
              <a:buNone/>
            </a:pPr>
            <a:endParaRPr lang="en-US" dirty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Or </a:t>
            </a:r>
          </a:p>
          <a:p>
            <a:pPr lvl="1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Veto- or reject the law</a:t>
            </a:r>
          </a:p>
        </p:txBody>
      </p:sp>
      <p:pic>
        <p:nvPicPr>
          <p:cNvPr id="18435" name="Picture 3" descr="C:\Documents and Settings\wolfa\Local Settings\Temporary Internet Files\Content.IE5\HHQL6QJJ\MP90042214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819400"/>
            <a:ext cx="2623573" cy="1744266"/>
          </a:xfrm>
          <a:prstGeom prst="rect">
            <a:avLst/>
          </a:prstGeom>
          <a:noFill/>
        </p:spPr>
      </p:pic>
      <p:pic>
        <p:nvPicPr>
          <p:cNvPr id="18436" name="Picture 4" descr="C:\Documents and Settings\wolfa\Local Settings\Temporary Internet Files\Content.IE5\4LTHXWHF\MC90033924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724400"/>
            <a:ext cx="1905000" cy="1908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happens when a bill is Vetoed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If a bill is Vetoed it could still become a law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This is called overriding the governor’s veto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House 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	and 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It must be approved by 2/3 of the Senate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The bill will then become a law without the governor’s signature.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Executive Branch 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The executive branch must see that laws are carried out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www.legis.state.pa.us/WU01/vc/visitor_info/blue/images/govern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governor.state.pa.us/portal/server.pt/gateway/PTARGS_0_2_55225_4367_445846_43/http%3B/pubcontent.state.pa.us/publishedcontent/publish/cop_general_government_operations/governor_site/residence/images/small_exteriorman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686174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495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The Governor – Tom Wolf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Is the leader of the Executive branch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Serves a four year term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14800" cy="5715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Lieutenant Governor –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Michael Stack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Will help the Governor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He will also serve as governor if the governor dies or becomes too ill to perform his duties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81" y="1971675"/>
            <a:ext cx="2723748" cy="2447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566069"/>
            <a:ext cx="1905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Has the Lt. Governor ever had to step up as Governor?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After 9-11 Pennsylvania’s Governor, Tom Ridge, was chosen by President George Bush to be the director of  Home Land Security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 descr="Tom Rid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20669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62858" y="3733800"/>
            <a:ext cx="69811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Lt. Governor Mark  </a:t>
            </a:r>
            <a:r>
              <a:rPr lang="en-US" sz="3200" dirty="0" err="1" smtClean="0">
                <a:solidFill>
                  <a:srgbClr val="FFFF00"/>
                </a:solidFill>
              </a:rPr>
              <a:t>Schweiker</a:t>
            </a:r>
            <a:r>
              <a:rPr lang="en-US" sz="3200" dirty="0" smtClean="0">
                <a:solidFill>
                  <a:srgbClr val="FFFF00"/>
                </a:solidFill>
              </a:rPr>
              <a:t> had to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step in as Governor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0" name="AutoShape 2" descr="data:image/jpeg;base64,/9j/4AAQSkZJRgABAQAAAQABAAD/2wCEAAkGBg8QEBUSEBAPEBAOEA8QEA8PDw8NDw8QFRAVFRQQFBQXHCYeFxkjGRYUHy8gIycpLCwsFR4xNTAqNSYsLCkBCQoKDgwOFw8PGikYFRgpKSkpKSkpKSkpKSkpKSkpKSkpKSwpKSksKSkpKSwpKSwpKSksKSwpLCkpKSkpKSkpKf/AABEIAMkAoQMBIgACEQEDEQH/xAAcAAACAgMBAQAAAAAAAAAAAAAAAQIDBAUGBwj/xAA7EAACAQIDBQcACAQHAQAAAAAAAQIDEQQSIQUGMUFREyIyYXGBkQcUI0JyscHwUqHR4RUkM1OCkvEW/8QAGQEBAAMBAQAAAAAAAAAAAAAAAAECAwQF/8QAIBEBAQACAwEAAgMAAAAAAAAAAAECEQMSITEyQQQTIv/aAAwDAQACEQMRAD8A8ik9RA+IrllTAACQNCGkEgAYBBgFhIBjSBDt+7MBgNIdgkosbBInlIEBNkmhEhIYDigGBOwgMOQiQrBARKwhhISHYETAjYViZCpJW0YQbkv3zChU18KfrwKlEIjSdt3gsVG7Sjhm/wCCdG6a6KV7kK1OjO+WLpSj4oXckvwvmjTxk+BfTlJtdeFyultsxYS8c0JKa56OL+GUF9KcoyabfeV7cr+RjKreTTGkVKxJDSEwgmiDJoGidiFhxHYlGI2HYCYDYwEh2JBYlGkcoWJoVgkiQJEkgKqz0M7Y+wa2Lk40ku6rtydkl5mFWV2kelbh4eMKLta83G/N6FM8us204sZnlquPr7n4yEnHsZy18UEpRfmZNHcHHNXdFxT6uzPX8G/yM6czm/vyd0/i4vGX9HWJ4zaS9bszMJuj2CzSeY9KxctOBz21KndfkR/blVrwYT1w+28Ekrx8UdV7HMVpd66O0xktU30kcdj4pT04XOnju44eWaq+MrpPqOxDCaxRc0WYq3ELFiQ5RAqyjjEnlGkAWAssAGsGmOwFgDsCJWASQ0hkkgKauln0Z6BuV9nh3UqStFy4vRJX4nNbvbLjiJzpyT/0ZSi1fSSlGz+LnSUNmOeEVJJtRu2o6X1fLmY8tmtOngxsvZ0eG3uwl/8AVjHl3tLm0p7Xp1FeE4tdYyTR5ljdkfZu2FaaeWKk5uq9E82VcI69TYbv7DqQnHNmgmoydruN2uGpjcMZN7deHLlbqx3OMx0YrivVs5fbe2aKWXtI3fGzvZexg76VaiqKnTveXTyOcr7CnTlHNapnUZO7klG97pu/FehOHHLNo5eay6kZmOx9OolkfJ+TOXrtuVjeU9kvxuDp2v3W78zXVqF6nqzow1Pjh5N36lQp2ikTsTy6klElnpBE2gUCVgIZQyjaBIB2AnZiA1QDsNIsgJEkhJFsUBGKLUiVKnctdIramN/uEl9Ymuc6MkvlXXxc6zASvVqK1rSslbhZcDzzZ2LlQqRqQtmg768GuDR2Gw9pyq5qk7KUpWaWiVuBz8uPu3b/AB855i6t4WDWvyYOKyq2VLRrhxNfjNqzm+zpuyWs5fwrp6mLKvKm+7G9OKbaved1zRjji7e0YO8k/wDMwb4f3N3hMPTlFS4vjxRxm39t9tVvSg1ZWbmmjM2RtOVOCje/G8Xrf06Gtx/zGE5J2s/TYbxNJOyXA5GnG+vNXZt9uYtvjz4Gow8nrb0ZrhNRzcuUuRuIKJNxLadMs5lKiNwRdKmRcLAUNEowLMhOEQK8oy/IAHPDsBJGioiiyCCMS6nTAyKMC2UBUEZsKV0ZrMDIb3d6paLjzTzGuqYexLD1HCSkuX5Fb7F8L1u3VVcI5ruTyPi3bN7tczHw0a1mp9lovE4VMkvO8dUZezMXGpG66fu5ZiISjrFtN9NDCXT0ZO020O0MM2naGHT18HbTfG3NI1uytn1JVG5tJLjFcvU3mJhVlz1fWTsUpqjHVq74mnbxleOS7afbUk5y6QikvUwsBHut9X+hDG4rtHlir5pNv50Rt8Zglh8LTk0rwn9t17/9GjXGeOPO+sBwCBarNXTunwa4MI0xfFBAtypkHEspxIWVuAox1MiSIRIBkAszAByxZGIlEuhE12zEImRTiKnTL1EhZZTp3NhRpM1f+I0ocZXfRK5j1N45fcil5vV/BXVNyOgqU1bV+/I1+J2jRp6ZlJ9I9457E4+pU8c5PyvZfyKEyeqOztqPawhTrQvatTjUS5SV2n7ppo2VLeqmrKcWnzTT/M3G4+w/r2x6ai/tMPVrqF+cXUbdP9V5mj2nsi0nGatJaNNd70sZZT3TqwyvXcU4/eKn93W/S5zeN2hUqyUVfXhFas7HZn0Z4ius0k6VLlKS70/wr9ToMNuHRw67sW5c5O2b1L44xTPPK/XH7u7vZGp1Feellyh535swd/8AHJOFCPGKVSfm/ur4O62lkwtGdSVlGnFv1fKPu7I8dx2MnWqSqT8VSTk/LovRI2jnqeB2hKlp4o6Xi+Ht0OgwuKhU8L9YvxHKpFkJtO6bT6rRkXHaNuvVMsjSNFgNuyi12izx68JL+p0eGxdOor05J+XCS9jKyxpPVNWNkVF1dXZFQIW0QFmUAac3GmXKIRiXRgaKCCSV3wWrNXjNoObtG8Y/mZm1KuWnb+Jpe3M0xaK07gmICypsEIydm4N1q1OlHjWq06a9ZSUf1A9LwO81bZGzKEKMIutiV2spTWZUVNtp5ebfn/M1WG+kLHQqKrVqUq3eV1WoUJ38k1FSj6p6Hc787q4anga1RtynTjQyt6KKhOEFGK6ZW+PU8r2FsV4zGQoK/fqW/DBPV/Bz+V14/wCcdvcN09/8LtG8YqVKsl3qc1o11hNaSXloza4zC3Zj7C3RweDhlpU1d6ObeaUv7cCG19q/VKFfETadHDwlJRl4nJaKMZc7uysP2i+vJPpb2wu2jhIPSlapXs9HOXgh7LX3PPWX43GTrVJ1ajcqlWcpzd73k3dlJtHNQK4MRZCaZbRrODvFuL6pmOFyL6nenR4LeFPu1v8Aulf/ALI3dG0rOLTT4NO9zglIz9m7WnRemsecHwfp0KXHxaZ+u07IDV//AFlL/bqfMQM+tX7RqyyLKyyJoq1u1ql5KPRN+7MFF20JXqS8nb4KUXilAABKAdJ9HOF7TamFVr5ayqP0hFz/AEObO2+h6Mf8VpyloqdKvK75fZtX/myt+VafY7b6Z9tKFGnhY+KpatUs7PLF5YR95Nv/AInnuw8fLD4ylXg7OE6butLxckpr3TZdvHtn69i61e/cdW1NcuxgrQXxd+5rqXgg1xS/djB3Y4+PpKOIum10io+eZXXwjyz6btvZadHAwesv8xXt0V1Ti/fNL2R6PsmtHsVUbtBQjK75KNNZn8XPnLevbjxuMrYh8KtR5F0pRWWEbeiRbCbrmzuo1IAK5swDEDAkAAAAFxXGgJ5gCwAbomgsSfB+j/IzaOdnK7b6tv5YISGXjMAAEgN7upiOy+s1VJqVPB1IQs7NzrSjRXwpyfsaIyMLUabV3aSV/O0r2K34tj9jY4SajpbRrRexdhvDb9/2MZRMhaLnz/bZjXo416NvXvS6Ow6cIu1THQ7KOusaX35fCt7njpt94dsSr9lC/cw1CFKK8+Mn++hqDXGaefnd0mIbEXUAAAAACYAxxIkkBYAABvYGPtiraCS+87P0tqXxMDbXGP8Ayf5GcW21qYyI7l1TAAJAW4Zd4qL8Iu97Fb8XwnsZ9tS2rPLBvom//SmJDadS0VHrr7GUm67bZJbWubuIANnngAYkSGACbAQDQNACY7kQQFtxkQA38DT7Tq5qjtwjobHFVskG+eiXuaJ6/qVi1MASAsqkAAAF+DerKC/B8X6L8yt+L8f5RsKS1Nfjauab6LRehmueWLfkau5TCNua+dQACNXMGxEgAVyLZJiABgxANDsRJICQDGBmbUn4V6v+hr1Ezdp+Jen6mIRFqiA2IlU0gYwAjYysCtX6L8zHMrAcX+ErfjTj/KHjZWSXV3ZhpGTjvEvwooRGCeX8iFlHImXZK8orE2ICIrEpCiAWFlLGICFhpE0ICQAAH//Z"/>
          <p:cNvSpPr>
            <a:spLocks noChangeAspect="1" noChangeArrowheads="1"/>
          </p:cNvSpPr>
          <p:nvPr/>
        </p:nvSpPr>
        <p:spPr bwMode="auto">
          <a:xfrm>
            <a:off x="63500" y="-925513"/>
            <a:ext cx="1533525" cy="1914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il_fi" descr="http://ontheissues.org/Governor/GovSchweik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4457700"/>
            <a:ext cx="19240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Attorney General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5780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responsibility for the prosecution of crime prosecuted by the commonwealth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included organized crime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public corruption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 consumer protection.</a:t>
            </a:r>
          </a:p>
          <a:p>
            <a:pPr lvl="1"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sz="2800" dirty="0" smtClean="0">
                <a:solidFill>
                  <a:srgbClr val="FFFF00"/>
                </a:solidFill>
              </a:rPr>
              <a:t> Will represent the commonwealth  and reviews  rules and regulation made by agencies.</a:t>
            </a:r>
          </a:p>
        </p:txBody>
      </p:sp>
      <p:pic>
        <p:nvPicPr>
          <p:cNvPr id="7" name="Content Placeholder 6" descr="Attorney General Kathleen G. Kane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1" y="1981200"/>
            <a:ext cx="335279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72200" y="5105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Kathleen Kane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their job?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treasurer manages the money that the state collects in taxes and other sources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auditor general see to it that all the collected money is legally spent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733800"/>
            <a:ext cx="1915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/>
              <a:t>Timothy A. Reese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7650" name="Picture 2" descr="C:\Documents and Settings\wolfa\Local Settings\Temporary Internet Files\Content.IE5\N3CN9K89\MC90044216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-228600"/>
            <a:ext cx="2057400" cy="2057400"/>
          </a:xfrm>
          <a:prstGeom prst="rect">
            <a:avLst/>
          </a:prstGeom>
          <a:noFill/>
        </p:spPr>
      </p:pic>
      <p:pic>
        <p:nvPicPr>
          <p:cNvPr id="27651" name="Picture 3" descr="C:\Documents and Settings\wolfa\Local Settings\Temporary Internet Files\Content.IE5\HHQL6QJJ\MC9000548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1"/>
            <a:ext cx="2286000" cy="14491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94400" y="3733800"/>
            <a:ext cx="226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Eugene </a:t>
            </a:r>
            <a:r>
              <a:rPr lang="en-US" dirty="0" err="1" smtClean="0"/>
              <a:t>DePasquale</a:t>
            </a:r>
            <a:endParaRPr lang="en-US" dirty="0"/>
          </a:p>
        </p:txBody>
      </p:sp>
      <p:pic>
        <p:nvPicPr>
          <p:cNvPr id="1026" name="Picture 2" descr="Image of Auditor General Eugene DePasqual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626" y="4429124"/>
            <a:ext cx="3133617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4.googleusercontent.com/BwCek76zVhxhSDOO4STHijMaRqBnZskDAaPtF15YKzNahiYtpDlKXDjKPeapMmZnNcEvBFFclHSNI7dKnL7pmBpkeNQQjaP0E5E18KymyO4Z80bJ4VEqVUgH9vjPQEMBMxtxQ9lq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7" y="4103132"/>
            <a:ext cx="2193973" cy="278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Departments of the Executive Branch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Department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Job and Purpose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Education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Manages Public Education </a:t>
                      </a:r>
                      <a:endParaRPr lang="en-US" sz="2400" dirty="0"/>
                    </a:p>
                  </a:txBody>
                  <a:tcPr/>
                </a:tc>
              </a:tr>
              <a:tr h="3149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Transportation 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Driver</a:t>
                      </a:r>
                      <a:r>
                        <a:rPr lang="en-US" sz="2400" baseline="0" dirty="0" smtClean="0"/>
                        <a:t> Licenses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Agriculture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Farms</a:t>
                      </a:r>
                      <a:r>
                        <a:rPr lang="en-US" sz="2400" baseline="0" dirty="0" smtClean="0"/>
                        <a:t> and farmers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</a:t>
                      </a:r>
                      <a:r>
                        <a:rPr lang="en-US" sz="2400" baseline="0" dirty="0" smtClean="0"/>
                        <a:t> of Environmental Resources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Manage</a:t>
                      </a:r>
                      <a:r>
                        <a:rPr lang="en-US" sz="2400" baseline="0" dirty="0" smtClean="0"/>
                        <a:t> state parks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 Commerce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Business</a:t>
                      </a:r>
                      <a:r>
                        <a:rPr lang="en-US" sz="2400" baseline="0" dirty="0" smtClean="0"/>
                        <a:t> and trade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Department of</a:t>
                      </a:r>
                      <a:r>
                        <a:rPr lang="en-US" sz="2400" baseline="0" dirty="0" smtClean="0"/>
                        <a:t> public welfare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Provides services for</a:t>
                      </a:r>
                      <a:r>
                        <a:rPr lang="en-US" sz="2400" baseline="0" dirty="0" smtClean="0"/>
                        <a:t> adults, children, and people with disabilities 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State </a:t>
                      </a:r>
                      <a:r>
                        <a:rPr lang="en-US" sz="2400" baseline="0" dirty="0" smtClean="0"/>
                        <a:t> Police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Enforces</a:t>
                      </a:r>
                      <a:r>
                        <a:rPr lang="en-US" sz="2400" baseline="0" dirty="0" smtClean="0"/>
                        <a:t> laws 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postcardsfrom.com/cards/99112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65" y="1590136"/>
            <a:ext cx="7737869" cy="515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458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Judicial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They will interpret the laws and tell us that the laws mean when they are questioned.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decide whether someone or some group has broken a law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determine the punishment for ones found guilty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also deal with disagreements between agencies, people, and business involving the state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Government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447800"/>
          <a:ext cx="8153400" cy="537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/>
                <a:gridCol w="2717800"/>
                <a:gridCol w="2717800"/>
              </a:tblGrid>
              <a:tr h="6778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Type of Government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Location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People involved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88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757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2706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2133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Federal or National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6600" y="2286000"/>
            <a:ext cx="1732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DC.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2362200"/>
            <a:ext cx="2039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President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Senators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 Representatives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581400"/>
            <a:ext cx="7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3581400"/>
            <a:ext cx="1225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Harrisburg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3600" y="3429000"/>
            <a:ext cx="205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Governor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Senators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Representative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5181600"/>
            <a:ext cx="905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6600" y="5181600"/>
            <a:ext cx="159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Washington 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3600" y="5181600"/>
            <a:ext cx="232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County Commissioners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5562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5562600"/>
            <a:ext cx="254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McGuffey School District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3600" y="5562600"/>
            <a:ext cx="2405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School board members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5943600"/>
            <a:ext cx="71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Local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24200" y="5943600"/>
            <a:ext cx="3042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Morris Township, Claysville,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Blain, Buffalo, South Franklin,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Donegal, East and West Finley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3600" y="6019800"/>
            <a:ext cx="232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Mayor, Supervisors, or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Commissioners 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Picture 4" descr="A panel from the wall of the Supreme Court Chambe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10000"/>
            <a:ext cx="381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0" y="1600200"/>
            <a:ext cx="51054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Oldest one is the country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Supervises all statewide courts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hear causes involving the interpretation of the state constitution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There are no juries, lawyers present their causes to a panel of judges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" name="il_fi" descr="http://www.legis.state.pa.us/wu01/vc/visitor_info/blue/images/sc_chamber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0" y="838200"/>
            <a:ext cx="3505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Supreme Court?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judges are elected for 10 year terms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There are only 7 judges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case is won with a simple majority rule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://usbacklash.org/wp-content/uploads/2014/05/Dumb-asses-on-pa-supreme-cour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76600"/>
            <a:ext cx="8226425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Superior Court?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Superior Court will hear cased that are being appealed from lower courts before they are heard by the Supreme Court.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Many cases are settled here and do not make it to the Supreme Court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Commonwealth Court?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Commonwealth court will hear cases against the state government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Judicial Branch at the local level- District Justices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District Justices interpret laws at the local 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issue warrants for arrest and also search warrants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determine if a case goes to the Common Pleas court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They can administer and collect fines for illegal acts such as speeding and littering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Judicial Branch at the local level = Common Pleas Court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Common Pleas Court will hear cases involving all types of crime and civil cases 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An example of  a civil case would be a disagreements between two parties such as a contract,  property, or insurance claims.  </a:t>
            </a:r>
          </a:p>
        </p:txBody>
      </p:sp>
      <p:pic>
        <p:nvPicPr>
          <p:cNvPr id="5" name="Content Placeholder 4" descr="Picture of court interior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2672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media.web.britannica.com/eb-media/35/124035-004-1AD0D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447800"/>
            <a:ext cx="3633141" cy="26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Relate our state Government to the way our school functions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Legislative Branch = makes the laws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Executive Branch= enforces the law (Governor and State Police)      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Judiciary Branch= court system       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School Board = makes the rules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Principal and the teachers 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school Superintendent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Governor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Lieutenant Governor 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Executive Branch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President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Vice President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Can veto or sign a bill into law</a:t>
            </a:r>
          </a:p>
          <a:p>
            <a:pPr lvl="1"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Has departments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	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</a:t>
            </a:r>
          </a:p>
          <a:p>
            <a:pPr lvl="1" algn="ctr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7 judges (no jury)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elected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have a ten year term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	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Supreme Court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Are the laws constitutional?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Cases are won with a simple majority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Made up of 9 judges (no jury)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are appoint by the President and approved by the congress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Judges serve for life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Comparing and Contrasting State and Federal Government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</a:t>
            </a:r>
            <a:r>
              <a:rPr lang="en-US" sz="3200" u="sng" dirty="0" smtClean="0">
                <a:solidFill>
                  <a:srgbClr val="FFFF00"/>
                </a:solidFill>
              </a:rPr>
              <a:t>General Assembly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Federal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Legislative Branch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House of Representatives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Senate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Together both are called </a:t>
            </a:r>
            <a:r>
              <a:rPr lang="en-US" sz="3200" u="sng" dirty="0" smtClean="0">
                <a:solidFill>
                  <a:srgbClr val="FFFF00"/>
                </a:solidFill>
              </a:rPr>
              <a:t>Congress 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Can override a veto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a Constitution?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Our state’s government has been outlined in our state Constitution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word Constitution means “An official Plan of Government”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People in our state government work to pass new laws, maintain law and order, provide highways, schools, and health care for the people of our state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Who represents us in the United States Congress?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il_fi" descr="http://upload.wikimedia.org/wikipedia/commons/thumb/2/24/Senator_Bob_Casey_official_photo_2010.jpg/220px-Senator_Bob_Casey_official_photo_2010.jpg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09800"/>
            <a:ext cx="2438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thepoliticalguide.com/Images/reps/timmurphy.jpg">
            <a:hlinkClick r:id="rId5"/>
          </p:cNvPr>
          <p:cNvPicPr>
            <a:picLocks noGrp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133600"/>
            <a:ext cx="2493442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0" y="5181600"/>
            <a:ext cx="2667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United State Congressman</a:t>
            </a:r>
          </a:p>
          <a:p>
            <a:r>
              <a:rPr lang="en-US" dirty="0" smtClean="0"/>
              <a:t>Tim Murphy </a:t>
            </a:r>
            <a:endParaRPr lang="en-US" dirty="0"/>
          </a:p>
        </p:txBody>
      </p:sp>
      <p:pic>
        <p:nvPicPr>
          <p:cNvPr id="2050" name="Picture 2" descr="Official portrait of Sen. Toomey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2286000"/>
            <a:ext cx="2457450" cy="31146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5410200"/>
            <a:ext cx="256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US. Senator </a:t>
            </a:r>
            <a:r>
              <a:rPr lang="en-US" dirty="0" smtClean="0"/>
              <a:t>Robert Casey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5638800"/>
            <a:ext cx="2472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US. Senator Pat Toomey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Sites used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http://www.legis.state.pa.us/cfdocs/legis/home/findyourlegislator/index.cfm?CFID=119360139&amp;CFTOKEN=95555901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http://www.patreasury.gov/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http://www.auditorgen.state.pa.us/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http://www.casey.senate.gov/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http://murphy.house.gov/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7"/>
              </a:rPr>
              <a:t>http://www.pacapitol.com/Main.html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8"/>
              </a:rPr>
              <a:t>http://www.washingtoncourts.us/pages/home.aspx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one came first?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Pennsylvania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United States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" name="il_fi" descr="http://www.constitutioncenter.org/timeline/flash/assets/asset_upload_file956_1189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3675"/>
            <a:ext cx="31559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 descr="http://votebowen.files.wordpress.com/2010/04/constitution-we-the-people.jpg?w=300&amp;h=200">
            <a:hlinkClick r:id="rId3"/>
          </p:cNvPr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495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81000" y="2514600"/>
            <a:ext cx="3093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before the United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Constitution  in 1776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00600" y="2590800"/>
            <a:ext cx="428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Was written 11 years after the Pennsylvania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state constitution  in 1787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do the have in Common?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Pennsylvania Constitution influenced the United States Constitution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both use a separation of power  and set up three branches of Government.  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Legislative Branch, Executive Branch, and Judicial Branch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Influences?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il_fi" descr="http://1.bp.blogspot.com/_fNYaP1cGoQQ/S8Z-RLC89JI/AAAAAAAABLQ/nsQIuI4zjYs/s1600/montesquieu-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28600"/>
            <a:ext cx="320040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thegloriousrevolution.org/docs/williampenn_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57200"/>
            <a:ext cx="2609850" cy="359115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648200"/>
            <a:ext cx="4158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Montesquieu-  separation of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power, so one group or person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</a:t>
            </a:r>
            <a:r>
              <a:rPr lang="en-US" sz="2400" dirty="0" smtClean="0">
                <a:solidFill>
                  <a:srgbClr val="FFFF00"/>
                </a:solidFill>
              </a:rPr>
              <a:t>annot control the government.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The reason why we have three 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Branches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962401"/>
            <a:ext cx="357087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FFFF00"/>
                </a:solidFill>
              </a:rPr>
              <a:t>William Penn- all people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Are equal and the idea of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</a:t>
            </a:r>
            <a:r>
              <a:rPr lang="en-US" sz="2400" dirty="0" smtClean="0">
                <a:solidFill>
                  <a:srgbClr val="FFFF00"/>
                </a:solidFill>
              </a:rPr>
              <a:t>he General Assembly, allowing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People to participate in the 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Government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the Legislative Branch?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Legislative Branch writes the state laws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They are made of two groups the house of representatives and the Senate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1" name="rg_hi" descr="http://t1.gstatic.com/images?q=tbn:ANd9GcRBsPpL6mC9l9f1zFbjX6G7BOgA-RNDblpcV3iKlyJxdcbjhnlqAQ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990600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l_fi" descr="http://farm3.staticflickr.com/2461/4071578589_d70211f4ae_z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114800"/>
            <a:ext cx="4152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job of each part of the legislative branch?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639762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sz="3100" dirty="0" smtClean="0">
                <a:solidFill>
                  <a:srgbClr val="FFFF00"/>
                </a:solidFill>
              </a:rPr>
              <a:t>House of Representatives </a:t>
            </a:r>
            <a:endParaRPr lang="en-US" sz="31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two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203 representatives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Senate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Write and vote on laws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Will serve a four year term 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We have 50 State Senators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6324600"/>
            <a:ext cx="3215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State Senator Camera </a:t>
            </a:r>
            <a:r>
              <a:rPr lang="en-US" dirty="0" err="1" smtClean="0">
                <a:solidFill>
                  <a:srgbClr val="FFFF00"/>
                </a:solidFill>
              </a:rPr>
              <a:t>Bartolotta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1" y="6151411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Jim Christiana </a:t>
            </a:r>
          </a:p>
          <a:p>
            <a:r>
              <a:rPr lang="en-US" sz="1000" dirty="0" smtClean="0">
                <a:solidFill>
                  <a:srgbClr val="FFFF00"/>
                </a:solidFill>
              </a:rPr>
              <a:t>South  Franklin, Blaine, Buffalo, </a:t>
            </a:r>
            <a:r>
              <a:rPr lang="en-US" sz="1000" dirty="0" err="1" smtClean="0">
                <a:solidFill>
                  <a:srgbClr val="FFFF00"/>
                </a:solidFill>
              </a:rPr>
              <a:t>Claysvillie</a:t>
            </a:r>
            <a:r>
              <a:rPr lang="en-US" sz="1000" dirty="0" smtClean="0">
                <a:solidFill>
                  <a:srgbClr val="FFFF00"/>
                </a:solidFill>
              </a:rPr>
              <a:t>, Donegal, East and West Finely </a:t>
            </a:r>
            <a:endParaRPr lang="en-US" sz="1000" dirty="0">
              <a:solidFill>
                <a:srgbClr val="FFFF00"/>
              </a:solidFill>
            </a:endParaRPr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821" y="3853125"/>
            <a:ext cx="1778106" cy="2260748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4757" y="3488083"/>
            <a:ext cx="19050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Terms for Legislative Branch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General Assembly- What the Senate and House of Representatives are called when they meet together. 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Bills- are written suggestions for laws, they are discussed in the General Assembly.  They must be passed by a simple majority in both the House and Senate.   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1261</Words>
  <Application>Microsoft Office PowerPoint</Application>
  <PresentationFormat>On-screen Show (4:3)</PresentationFormat>
  <Paragraphs>275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Office Theme</vt:lpstr>
      <vt:lpstr>Pennsylvania         Government </vt:lpstr>
      <vt:lpstr>Levels of Government </vt:lpstr>
      <vt:lpstr>What is a Constitution? </vt:lpstr>
      <vt:lpstr>Which one came first? </vt:lpstr>
      <vt:lpstr>What do the have in Common? </vt:lpstr>
      <vt:lpstr>Influences? </vt:lpstr>
      <vt:lpstr>What is the Job of the Legislative Branch?  </vt:lpstr>
      <vt:lpstr>What is the job of each part of the legislative branch? </vt:lpstr>
      <vt:lpstr>Terms for Legislative Branch </vt:lpstr>
      <vt:lpstr>What happens when a bill is passed?  </vt:lpstr>
      <vt:lpstr>What happens when a bill is Vetoed? </vt:lpstr>
      <vt:lpstr>What is the job of the Executive Branch ?</vt:lpstr>
      <vt:lpstr>What is their job?</vt:lpstr>
      <vt:lpstr>Has the Lt. Governor ever had to step up as Governor? </vt:lpstr>
      <vt:lpstr>Attorney General</vt:lpstr>
      <vt:lpstr>What is their job? </vt:lpstr>
      <vt:lpstr>Departments of the Executive Branch </vt:lpstr>
      <vt:lpstr>PowerPoint Presentation</vt:lpstr>
      <vt:lpstr>What is the Job of the Judicial Branch? </vt:lpstr>
      <vt:lpstr>What is the job of the Supreme Court?</vt:lpstr>
      <vt:lpstr>What is the job of the Supreme Court?</vt:lpstr>
      <vt:lpstr>What is the job of the Superior Court?  </vt:lpstr>
      <vt:lpstr>What is the job of the Commonwealth Court? </vt:lpstr>
      <vt:lpstr>Judicial Branch at the local level- District Justices </vt:lpstr>
      <vt:lpstr>The Judicial Branch at the local level = Common Pleas Court </vt:lpstr>
      <vt:lpstr>Relate our state Government to the way our school functions </vt:lpstr>
      <vt:lpstr>Comparing and Contrasting State and Federal Government </vt:lpstr>
      <vt:lpstr>Comparing and Contrasting State and Federal Government </vt:lpstr>
      <vt:lpstr>Comparing and Contrasting State and Federal Government </vt:lpstr>
      <vt:lpstr>Who represents us in the United States Congress?</vt:lpstr>
      <vt:lpstr>Sites used </vt:lpstr>
    </vt:vector>
  </TitlesOfParts>
  <Company>McGuffey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Pennsylvania         Government</dc:title>
  <dc:creator>wolfa</dc:creator>
  <cp:lastModifiedBy>Amanda Wolf</cp:lastModifiedBy>
  <cp:revision>34</cp:revision>
  <dcterms:created xsi:type="dcterms:W3CDTF">2012-03-19T00:34:22Z</dcterms:created>
  <dcterms:modified xsi:type="dcterms:W3CDTF">2016-04-14T17:48:49Z</dcterms:modified>
</cp:coreProperties>
</file>